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  <p:sldMasterId id="2147483707" r:id="rId2"/>
  </p:sldMasterIdLst>
  <p:notesMasterIdLst>
    <p:notesMasterId r:id="rId23"/>
  </p:notesMasterIdLst>
  <p:sldIdLst>
    <p:sldId id="256" r:id="rId3"/>
    <p:sldId id="2635" r:id="rId4"/>
    <p:sldId id="2611" r:id="rId5"/>
    <p:sldId id="2597" r:id="rId6"/>
    <p:sldId id="2637" r:id="rId7"/>
    <p:sldId id="2642" r:id="rId8"/>
    <p:sldId id="2638" r:id="rId9"/>
    <p:sldId id="2627" r:id="rId10"/>
    <p:sldId id="2631" r:id="rId11"/>
    <p:sldId id="2626" r:id="rId12"/>
    <p:sldId id="2604" r:id="rId13"/>
    <p:sldId id="2613" r:id="rId14"/>
    <p:sldId id="2624" r:id="rId15"/>
    <p:sldId id="2625" r:id="rId16"/>
    <p:sldId id="2614" r:id="rId17"/>
    <p:sldId id="2641" r:id="rId18"/>
    <p:sldId id="2639" r:id="rId19"/>
    <p:sldId id="2640" r:id="rId20"/>
    <p:sldId id="2623" r:id="rId21"/>
    <p:sldId id="2622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BE32381-67F9-47C6-B177-0C31B6E2B2AD}">
          <p14:sldIdLst>
            <p14:sldId id="256"/>
            <p14:sldId id="2635"/>
            <p14:sldId id="2611"/>
            <p14:sldId id="2597"/>
            <p14:sldId id="2637"/>
            <p14:sldId id="2642"/>
            <p14:sldId id="2638"/>
          </p14:sldIdLst>
        </p14:section>
        <p14:section name="Q" id="{F2EE923C-4181-47F0-85B5-175AFD9A8652}">
          <p14:sldIdLst>
            <p14:sldId id="2627"/>
            <p14:sldId id="2631"/>
            <p14:sldId id="2626"/>
          </p14:sldIdLst>
        </p14:section>
        <p14:section name="Index" id="{E08F245B-A795-4DCF-8845-F68854CB30DA}">
          <p14:sldIdLst/>
        </p14:section>
        <p14:section name="Scanning" id="{33B9E35D-2980-4E75-9EDF-D63D06BB0339}">
          <p14:sldIdLst>
            <p14:sldId id="2604"/>
            <p14:sldId id="2613"/>
            <p14:sldId id="2624"/>
            <p14:sldId id="2625"/>
            <p14:sldId id="2614"/>
            <p14:sldId id="2641"/>
            <p14:sldId id="2639"/>
            <p14:sldId id="2640"/>
          </p14:sldIdLst>
        </p14:section>
        <p14:section name="Final" id="{51465213-D66C-45B8-9124-74B95B3C9B42}">
          <p14:sldIdLst>
            <p14:sldId id="2623"/>
            <p14:sldId id="262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5B32F9-192B-481A-A912-0EE3F1321AD2}" v="815" dt="2025-07-28T20:29:32.763"/>
    <p1510:client id="{76BF3C0D-E1AD-4FCF-A942-9B27300C4D23}" v="489" dt="2025-07-28T08:55:05.6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1204" y="26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png>
</file>

<file path=ppt/media/image13.svg>
</file>

<file path=ppt/media/image14.png>
</file>

<file path=ppt/media/image15.sv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3D9A59-28DE-49A9-AA6F-C5C9714504EC}" type="datetimeFigureOut">
              <a:rPr lang="en-US" smtClean="0"/>
              <a:t>7/28/2025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9D3D4-7068-4D11-A18E-BB36422272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679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19D3D4-7068-4D11-A18E-BB36422272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4950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E39541-5A2E-178F-5206-262B075C5A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0AB8BF-76D7-A5CE-C76B-7D68637F46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D5C5FC-07DC-ADF7-FD79-B1C4100F3F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281E32-E1E7-CA96-9021-F1DB04526A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42CB48-11E9-4AA9-B54D-B535501E74D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86128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DE2ECC-5697-0E9C-B9A7-D72A6A2266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005660-71F9-557A-48F6-ACB0BD38C8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3AF1827-6550-AC75-5B4F-8455C8DF8D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711D5-B64A-65CF-CCED-5A7DAACFBF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42CB48-11E9-4AA9-B54D-B535501E74D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84818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42CB48-11E9-4AA9-B54D-B535501E74D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7712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19D3D4-7068-4D11-A18E-BB36422272E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1531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BA2C0B-B290-A5F8-AF16-318D6A418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9165B1-5F6C-27E7-DA35-2E8D9C0436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DABB43-6774-8A64-0E4A-863A5387BF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8D876F-F012-ACA2-3D78-7248C9CF9E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42CB48-11E9-4AA9-B54D-B535501E74D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56092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64AD96-443E-97A0-E0FE-F27097F8F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312E41-9AFF-C1EC-AB76-3545DA051F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83CBB54-F3D3-0D13-B864-09546AA5E0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319749-54CC-67EE-A118-FB3927D7F3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42CB48-11E9-4AA9-B54D-B535501E74D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7035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1415E4-CA79-D29A-AF0C-204776154F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48ACB71-2FE2-90CD-2C4C-CDD17E89ED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C30101-139E-3886-CB00-E47D634D5B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C368B-C627-10DF-E5AE-36434AA302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42CB48-11E9-4AA9-B54D-B535501E74D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11967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A15275-E45A-3F42-0229-3E68EBB177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1D2E72-E101-CE17-DFAF-4E7F779E6E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E79C05-5431-F93E-12CA-FE879171F7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ABA9DD-8C39-3C76-7582-FB8FDC44C8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19D3D4-7068-4D11-A18E-BB36422272E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85631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50BCA1-5666-2793-9F58-A1DA269C6E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9D002E-268D-C580-31B9-B11F27BDBF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DB9CDE8-25A9-BBCA-D3FC-2E9EAF431B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55EB1E-3686-0A0B-0890-CFDD886964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19D3D4-7068-4D11-A18E-BB36422272E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07115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FBFC13-3023-9CC5-812A-D8334A4076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17AB5E-5C92-0663-1ACD-1ADFA4B185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3A56AB-7644-352A-40B3-32BE3394F5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655024-32AF-4B14-826A-ADA3928467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19D3D4-7068-4D11-A18E-BB36422272E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4823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B799B7-1310-08C3-BF13-3070A7936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3D9708-79C4-8BC8-67F6-AAB35AC0FD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DD2825-F0BD-52C6-2C13-5C49607E2A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D93F78-8F20-6C91-A267-A1871200C0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19D3D4-7068-4D11-A18E-BB36422272E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3042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C50BC-1215-40DB-ADAE-92C54DEAD488}" type="datetimeFigureOut">
              <a:rPr lang="en-US" smtClean="0"/>
              <a:t>7/28/2025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D5E84-ECFC-4B08-AFF1-EFDB5897F90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1174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C50BC-1215-40DB-ADAE-92C54DEAD488}" type="datetimeFigureOut">
              <a:rPr lang="en-US" smtClean="0"/>
              <a:t>7/28/2025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D5E84-ECFC-4B08-AFF1-EFDB5897F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903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C50BC-1215-40DB-ADAE-92C54DEAD488}" type="datetimeFigureOut">
              <a:rPr lang="en-US" smtClean="0"/>
              <a:t>7/28/2025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D5E84-ECFC-4B08-AFF1-EFDB5897F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4540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32325-456F-4079-88A0-B720DAFF969B}" type="datetimeFigureOut">
              <a:rPr lang="he-IL" smtClean="0"/>
              <a:t>ג'/אב/תשפ"ה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513F1-6CC4-4077-8D12-BA9F7328B1F9}" type="slidenum">
              <a:rPr lang="he-IL" smtClean="0"/>
              <a:t>‹#›</a:t>
            </a:fld>
            <a:endParaRPr lang="he-I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2946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32325-456F-4079-88A0-B720DAFF969B}" type="datetimeFigureOut">
              <a:rPr lang="he-IL" smtClean="0"/>
              <a:t>ג'/אב/תשפ"ה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513F1-6CC4-4077-8D12-BA9F7328B1F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13991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32325-456F-4079-88A0-B720DAFF969B}" type="datetimeFigureOut">
              <a:rPr lang="he-IL" smtClean="0"/>
              <a:t>ג'/אב/תשפ"ה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513F1-6CC4-4077-8D12-BA9F7328B1F9}" type="slidenum">
              <a:rPr lang="he-IL" smtClean="0"/>
              <a:t>‹#›</a:t>
            </a:fld>
            <a:endParaRPr lang="he-I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4763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32325-456F-4079-88A0-B720DAFF969B}" type="datetimeFigureOut">
              <a:rPr lang="he-IL" smtClean="0"/>
              <a:t>ג'/אב/תשפ"ה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513F1-6CC4-4077-8D12-BA9F7328B1F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93829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32325-456F-4079-88A0-B720DAFF969B}" type="datetimeFigureOut">
              <a:rPr lang="he-IL" smtClean="0"/>
              <a:t>ג'/אב/תשפ"ה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513F1-6CC4-4077-8D12-BA9F7328B1F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45681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32325-456F-4079-88A0-B720DAFF969B}" type="datetimeFigureOut">
              <a:rPr lang="he-IL" smtClean="0"/>
              <a:t>ג'/אב/תשפ"ה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513F1-6CC4-4077-8D12-BA9F7328B1F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3095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32325-456F-4079-88A0-B720DAFF969B}" type="datetimeFigureOut">
              <a:rPr lang="he-IL" smtClean="0"/>
              <a:t>ג'/אב/תשפ"ה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513F1-6CC4-4077-8D12-BA9F7328B1F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30181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7932325-456F-4079-88A0-B720DAFF969B}" type="datetimeFigureOut">
              <a:rPr lang="he-IL" smtClean="0"/>
              <a:t>ג'/אב/תשפ"ה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73513F1-6CC4-4077-8D12-BA9F7328B1F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87723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C50BC-1215-40DB-ADAE-92C54DEAD488}" type="datetimeFigureOut">
              <a:rPr lang="en-US" smtClean="0"/>
              <a:t>7/28/2025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D5E84-ECFC-4B08-AFF1-EFDB5897F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2665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32325-456F-4079-88A0-B720DAFF969B}" type="datetimeFigureOut">
              <a:rPr lang="he-IL" smtClean="0"/>
              <a:t>ג'/אב/תשפ"ה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513F1-6CC4-4077-8D12-BA9F7328B1F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04437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32325-456F-4079-88A0-B720DAFF969B}" type="datetimeFigureOut">
              <a:rPr lang="he-IL" smtClean="0"/>
              <a:t>ג'/אב/תשפ"ה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513F1-6CC4-4077-8D12-BA9F7328B1F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02903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32325-456F-4079-88A0-B720DAFF969B}" type="datetimeFigureOut">
              <a:rPr lang="he-IL" smtClean="0"/>
              <a:t>ג'/אב/תשפ"ה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513F1-6CC4-4077-8D12-BA9F7328B1F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51181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C50BC-1215-40DB-ADAE-92C54DEAD488}" type="datetimeFigureOut">
              <a:rPr lang="en-US" smtClean="0"/>
              <a:t>7/28/2025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D5E84-ECFC-4B08-AFF1-EFDB5897F90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3372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C50BC-1215-40DB-ADAE-92C54DEAD488}" type="datetimeFigureOut">
              <a:rPr lang="en-US" smtClean="0"/>
              <a:t>7/28/2025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D5E84-ECFC-4B08-AFF1-EFDB5897F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891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C50BC-1215-40DB-ADAE-92C54DEAD488}" type="datetimeFigureOut">
              <a:rPr lang="en-US" smtClean="0"/>
              <a:t>7/28/2025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D5E84-ECFC-4B08-AFF1-EFDB5897F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853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C50BC-1215-40DB-ADAE-92C54DEAD488}" type="datetimeFigureOut">
              <a:rPr lang="en-US" smtClean="0"/>
              <a:t>7/28/2025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D5E84-ECFC-4B08-AFF1-EFDB5897F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201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C50BC-1215-40DB-ADAE-92C54DEAD488}" type="datetimeFigureOut">
              <a:rPr lang="en-US" smtClean="0"/>
              <a:t>7/28/2025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D5E84-ECFC-4B08-AFF1-EFDB5897F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500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3AC50BC-1215-40DB-ADAE-92C54DEAD488}" type="datetimeFigureOut">
              <a:rPr lang="en-US" smtClean="0"/>
              <a:t>7/28/2025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09D5E84-ECFC-4B08-AFF1-EFDB5897F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490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C50BC-1215-40DB-ADAE-92C54DEAD488}" type="datetimeFigureOut">
              <a:rPr lang="en-US" smtClean="0"/>
              <a:t>7/28/2025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D5E84-ECFC-4B08-AFF1-EFDB5897F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622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3AC50BC-1215-40DB-ADAE-92C54DEAD488}" type="datetimeFigureOut">
              <a:rPr lang="en-US" smtClean="0"/>
              <a:t>7/28/2025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09D5E84-ECFC-4B08-AFF1-EFDB5897F90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3002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7932325-456F-4079-88A0-B720DAFF969B}" type="datetimeFigureOut">
              <a:rPr lang="he-IL" smtClean="0"/>
              <a:t>ג'/אב/תשפ"ה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73513F1-6CC4-4077-8D12-BA9F7328B1F9}" type="slidenum">
              <a:rPr lang="he-IL" smtClean="0"/>
              <a:t>‹#›</a:t>
            </a:fld>
            <a:endParaRPr lang="he-IL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349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jpeg"/><Relationship Id="rId4" Type="http://schemas.openxmlformats.org/officeDocument/2006/relationships/image" Target="../media/image15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2" name="Rectangle 131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F140C0-0FD5-7787-01DC-A10759960E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775" y="432619"/>
            <a:ext cx="11502068" cy="4218501"/>
          </a:xfrm>
        </p:spPr>
        <p:txBody>
          <a:bodyPr>
            <a:normAutofit/>
          </a:bodyPr>
          <a:lstStyle/>
          <a:p>
            <a:pPr lvl="0" eaLnBrk="0" fontAlgn="base" hangingPunct="0">
              <a:spcAft>
                <a:spcPct val="0"/>
              </a:spcAft>
            </a:pPr>
            <a:r>
              <a:rPr lang="en-US" b="1" dirty="0"/>
              <a:t>From Disc to Result</a:t>
            </a:r>
            <a:br>
              <a:rPr lang="en-US" b="1" dirty="0"/>
            </a:br>
            <a:br>
              <a:rPr lang="en-US" dirty="0"/>
            </a:br>
            <a:r>
              <a:rPr lang="en-US" i="1" dirty="0"/>
              <a:t>Plans, Scans &amp; Costs</a:t>
            </a:r>
            <a:endParaRPr lang="he-IL" altLang="he-IL" b="1" dirty="0">
              <a:latin typeface="Calibri Light (Headings)"/>
            </a:endParaRPr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1F3985C0-E548-44D2-B30E-F3E42DADE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25A072-2F8C-F8DB-00D2-6B929A53AE4A}"/>
              </a:ext>
            </a:extLst>
          </p:cNvPr>
          <p:cNvSpPr txBox="1"/>
          <p:nvPr/>
        </p:nvSpPr>
        <p:spPr>
          <a:xfrm>
            <a:off x="237857" y="6257445"/>
            <a:ext cx="2733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© Mendy Steinmetz</a:t>
            </a:r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3156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E4A7A4-D04C-DE95-0706-476A6311F0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4CDDA7F-A733-AB31-E9FA-C1B6DDA94D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3E8B448-109A-E83A-8139-24332B01D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4150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EEF69A7-E28F-470A-5C3E-53FF8271CA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2823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6BAAB1-2D82-D71A-39B0-A2EFD1B9ED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162" y="2630456"/>
            <a:ext cx="7790354" cy="25585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52642F78-0341-6450-3BE9-35569DD50C27}"/>
              </a:ext>
            </a:extLst>
          </p:cNvPr>
          <p:cNvSpPr>
            <a:spLocks/>
          </p:cNvSpPr>
          <p:nvPr/>
        </p:nvSpPr>
        <p:spPr>
          <a:xfrm>
            <a:off x="740245" y="3902116"/>
            <a:ext cx="1167319" cy="20428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C5E2C8E-2ACB-8FB4-36BF-25B402628D0A}"/>
              </a:ext>
            </a:extLst>
          </p:cNvPr>
          <p:cNvSpPr txBox="1"/>
          <p:nvPr/>
        </p:nvSpPr>
        <p:spPr>
          <a:xfrm>
            <a:off x="735187" y="582131"/>
            <a:ext cx="77903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explain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analyze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000080"/>
                </a:solidFill>
                <a:latin typeface="Consolas" panose="020B0609020204030204" pitchFamily="49" charset="0"/>
              </a:rPr>
              <a:t>count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(*)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orders</a:t>
            </a:r>
          </a:p>
          <a:p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where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order_date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between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'2020-01-01</a:t>
            </a:r>
            <a:r>
              <a:rPr lang="en-US" b="1" dirty="0">
                <a:solidFill>
                  <a:srgbClr val="008000"/>
                </a:solidFill>
                <a:latin typeface="Consolas" panose="020B0609020204030204" pitchFamily="49" charset="0"/>
              </a:rPr>
              <a:t>'</a:t>
            </a:r>
            <a:endParaRPr lang="en-US" sz="1800" b="1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pPr algn="l"/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					   and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008000"/>
                </a:solidFill>
                <a:latin typeface="Consolas" panose="020B0609020204030204" pitchFamily="49" charset="0"/>
              </a:rPr>
              <a:t>'</a:t>
            </a:r>
            <a:r>
              <a:rPr lang="en-US" sz="1800" b="1" dirty="0">
                <a:solidFill>
                  <a:srgbClr val="008000"/>
                </a:solidFill>
                <a:latin typeface="Consolas" panose="020B0609020204030204" pitchFamily="49" charset="0"/>
              </a:rPr>
              <a:t>2021-01-01'</a:t>
            </a:r>
            <a:r>
              <a:rPr lang="en-US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  <a:endParaRPr lang="he-IL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86B0CC1-A367-0DE2-7A01-5BAF858AFCAC}"/>
              </a:ext>
            </a:extLst>
          </p:cNvPr>
          <p:cNvSpPr>
            <a:spLocks/>
          </p:cNvSpPr>
          <p:nvPr/>
        </p:nvSpPr>
        <p:spPr>
          <a:xfrm>
            <a:off x="735187" y="4165108"/>
            <a:ext cx="614173" cy="20428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85271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/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52C0B2E1-0268-42EC-ABD3-94F81A05B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D2256B4-48EA-40FC-BBC0-AA1EE6E00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D44BCCA-102D-4A9D-B1E4-2450CAF0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74B3A5-EED2-2352-7D1C-20250EF6E3F3}"/>
              </a:ext>
            </a:extLst>
          </p:cNvPr>
          <p:cNvSpPr txBox="1"/>
          <p:nvPr/>
        </p:nvSpPr>
        <p:spPr>
          <a:xfrm>
            <a:off x="965201" y="643467"/>
            <a:ext cx="6255026" cy="5054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Scans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9525C9A-1972-4836-BA7A-706C946E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391367"/>
            <a:ext cx="0" cy="355820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8A549DE7-671D-4575-AF43-858FD9998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C22D9B36-9BE7-472B-8808-7E0D68107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40942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17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678144-79ED-C2E7-50FD-6C28249003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FAC5DC5-E70E-39F6-DB9B-808F0F40C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6BB718C-1013-8038-382F-CAB7093C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3ED7CD6-97DD-0AAD-A1E1-86B6DA651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409374EC-5FA6-F1F2-1340-11B55CA1D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3073A9B-07CB-A37A-2A3D-70D2D81ED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DBC2D6-FA40-546B-FDD2-A59AAA9B59F1}"/>
              </a:ext>
            </a:extLst>
          </p:cNvPr>
          <p:cNvSpPr txBox="1">
            <a:spLocks/>
          </p:cNvSpPr>
          <p:nvPr/>
        </p:nvSpPr>
        <p:spPr>
          <a:xfrm>
            <a:off x="492370" y="605896"/>
            <a:ext cx="3084844" cy="56462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4 Types of Scan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B2438E0-A335-F2E7-201D-1515A64EE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1B1B44-DA88-304C-76E5-2F4E4C4228E0}"/>
              </a:ext>
            </a:extLst>
          </p:cNvPr>
          <p:cNvSpPr txBox="1"/>
          <p:nvPr/>
        </p:nvSpPr>
        <p:spPr>
          <a:xfrm>
            <a:off x="4425454" y="294969"/>
            <a:ext cx="6413663" cy="3037675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2500"/>
              </a:spcBef>
              <a:spcAft>
                <a:spcPts val="0"/>
              </a:spcAft>
              <a:buClr>
                <a:srgbClr val="E48312"/>
              </a:buClr>
              <a:buSzTx/>
              <a:buFont typeface="Calibri" panose="020F050202020403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1. Seq Scan</a:t>
            </a:r>
            <a:b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2500"/>
              </a:spcBef>
              <a:spcAft>
                <a:spcPts val="0"/>
              </a:spcAft>
              <a:buClr>
                <a:srgbClr val="E4831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/>
              </a:rPr>
              <a:t>Used when there’s a need to pull </a:t>
            </a:r>
            <a:r>
              <a:rPr lang="he-IL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/>
              </a:rPr>
              <a:t>large 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/>
              </a:rPr>
              <a:t>amounts of data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2500"/>
              </a:spcBef>
              <a:spcAft>
                <a:spcPts val="0"/>
              </a:spcAft>
              <a:buClr>
                <a:srgbClr val="E4831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Index available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2500"/>
              </a:spcBef>
              <a:spcAft>
                <a:spcPts val="0"/>
              </a:spcAft>
              <a:buClr>
                <a:srgbClr val="E4831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/>
              </a:rPr>
              <a:t>Consistent performance time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2500"/>
              </a:spcBef>
              <a:spcAft>
                <a:spcPts val="0"/>
              </a:spcAft>
              <a:buClr>
                <a:srgbClr val="E4831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Saves time on index building and planning</a:t>
            </a:r>
            <a:r>
              <a:rPr kumimoji="0" lang="en-US" sz="1800" b="0" i="0" u="none" strike="noStrike" kern="1200" cap="none" spc="0" normalizeH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(Ideal for small tables)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B369E751-1F3F-27F8-37DA-46A8690EDF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25454" y="4003306"/>
            <a:ext cx="4897306" cy="120032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JetBrains Mono"/>
              </a:rPr>
              <a:t>for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row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JetBrains Mono"/>
              </a:rPr>
              <a:t>in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TABLE: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JetBrains Mono"/>
              </a:rPr>
              <a:t>if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row[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JetBrains Mono"/>
              </a:rPr>
              <a:t>"value</a:t>
            </a:r>
            <a:r>
              <a:rPr lang="en-US" altLang="en-US" sz="2400" dirty="0">
                <a:solidFill>
                  <a:srgbClr val="00B050"/>
                </a:solidFill>
                <a:latin typeface="JetBrains Mono"/>
              </a:rPr>
              <a:t>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] ==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target_value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: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      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results.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JetBrains Mono"/>
              </a:rPr>
              <a:t>append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(row)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0986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A0DD05-D759-6D27-AC33-F600A0647E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E8C9EE32-EB97-880D-235F-4D3F1F9DC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4F10DE2-0CE7-54FA-774C-184F23AEAB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0325772-57BC-AFA6-5D31-784E74028A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C7B405EB-0AAE-2AD9-17E6-4DCDBE58F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4337593-18A9-5489-D675-8901C2A29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BFD05B-7C3B-3453-8195-5CB62DDEB977}"/>
              </a:ext>
            </a:extLst>
          </p:cNvPr>
          <p:cNvSpPr txBox="1">
            <a:spLocks/>
          </p:cNvSpPr>
          <p:nvPr/>
        </p:nvSpPr>
        <p:spPr>
          <a:xfrm>
            <a:off x="492370" y="605896"/>
            <a:ext cx="3084844" cy="56462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4 Types of Scan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6CAB0D9-C31E-9B31-B92C-AB87CC8F5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A259E8-5028-E9F7-CAD3-9159B4096E39}"/>
              </a:ext>
            </a:extLst>
          </p:cNvPr>
          <p:cNvSpPr txBox="1"/>
          <p:nvPr/>
        </p:nvSpPr>
        <p:spPr>
          <a:xfrm>
            <a:off x="4513664" y="-495066"/>
            <a:ext cx="6413663" cy="3726423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/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2. Index Scan 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2500"/>
              </a:spcBef>
              <a:spcAft>
                <a:spcPts val="0"/>
              </a:spcAft>
              <a:buClr>
                <a:srgbClr val="E4831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/>
              </a:rPr>
              <a:t>Efficient for retrieving less than 10% of the data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2500"/>
              </a:spcBef>
              <a:spcAft>
                <a:spcPts val="0"/>
              </a:spcAft>
              <a:buClr>
                <a:srgbClr val="E4831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Requires index maintenance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2500"/>
              </a:spcBef>
              <a:spcAft>
                <a:spcPts val="0"/>
              </a:spcAft>
              <a:buClr>
                <a:srgbClr val="E4831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Large table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B44CB58D-4608-1736-94D9-2FB211C5DB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99739" y="3389566"/>
            <a:ext cx="5802789" cy="9233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INDEX = {}</a:t>
            </a:r>
            <a:b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JetBrains Mono"/>
              </a:rPr>
              <a:t>for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row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JetBrains Mono"/>
              </a:rPr>
              <a:t>in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TABLE:</a:t>
            </a:r>
            <a:b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   </a:t>
            </a:r>
            <a:r>
              <a:rPr kumimoji="0" lang="en-US" altLang="en-US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INDEX.</a:t>
            </a:r>
            <a:r>
              <a:rPr kumimoji="0" lang="en-US" altLang="en-US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JetBrains Mono"/>
              </a:rPr>
              <a:t>setdefault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(row[</a:t>
            </a:r>
            <a:r>
              <a:rPr lang="en-US" altLang="en-US" dirty="0">
                <a:solidFill>
                  <a:srgbClr val="00B050"/>
                </a:solidFill>
                <a:latin typeface="JetBrains Mono"/>
              </a:rPr>
              <a:t>“value”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], []).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JetBrains Mono"/>
              </a:rPr>
              <a:t>append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(row[</a:t>
            </a:r>
            <a:r>
              <a:rPr lang="en-US" altLang="en-US" dirty="0">
                <a:solidFill>
                  <a:srgbClr val="00B050"/>
                </a:solidFill>
                <a:latin typeface="JetBrains Mono"/>
              </a:rPr>
              <a:t>“TID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JetBrains Mono"/>
              </a:rPr>
              <a:t>”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])</a:t>
            </a:r>
            <a:endParaRPr kumimoji="0" lang="en-US" altLang="en-US" sz="440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3823193D-671B-4297-BCC1-B2381DDF03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99739" y="4805330"/>
            <a:ext cx="5098413" cy="83099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JetBrains Mono"/>
              </a:rPr>
              <a:t>if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target_value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JetBrains Mono"/>
              </a:rPr>
              <a:t>in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index: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   results = index[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target_value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]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894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D5E505-5DFA-D087-66A7-1A0748448D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67753B3-DEE2-1938-7D40-D0DFEEA4D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4BC35FC-0AD1-45CB-639E-12838D476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8EFC324-6DF0-81FE-B57A-AAB6FF36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6226E75A-AD65-C1A7-22D7-AB0EC02A0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F8E8DE2-09C9-89BD-8115-C89635789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C64E44-B717-E411-9534-0A22C7B60D4A}"/>
              </a:ext>
            </a:extLst>
          </p:cNvPr>
          <p:cNvSpPr txBox="1">
            <a:spLocks/>
          </p:cNvSpPr>
          <p:nvPr/>
        </p:nvSpPr>
        <p:spPr>
          <a:xfrm>
            <a:off x="492370" y="605896"/>
            <a:ext cx="3084844" cy="56462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4 Types of Scan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7A83E8C-87EA-14A5-F3BA-8C7586DA7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A348DC-BBB8-B68C-BABE-E69FE2FD6ACF}"/>
              </a:ext>
            </a:extLst>
          </p:cNvPr>
          <p:cNvSpPr txBox="1"/>
          <p:nvPr/>
        </p:nvSpPr>
        <p:spPr>
          <a:xfrm>
            <a:off x="4513664" y="139481"/>
            <a:ext cx="6413663" cy="2425993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/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3. Index Only Scan 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2500"/>
              </a:spcBef>
              <a:spcAft>
                <a:spcPts val="0"/>
              </a:spcAft>
              <a:buClr>
                <a:srgbClr val="E4831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/>
              </a:rPr>
              <a:t>Retrieves the result directly from the index table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2500"/>
              </a:spcBef>
              <a:spcAft>
                <a:spcPts val="0"/>
              </a:spcAft>
              <a:buClr>
                <a:srgbClr val="E4831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/>
              </a:rPr>
              <a:t> Sometimes need to check if the TID is still alive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2500"/>
              </a:spcBef>
              <a:spcAft>
                <a:spcPts val="0"/>
              </a:spcAft>
              <a:buClr>
                <a:srgbClr val="E4831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not</a:t>
            </a:r>
            <a:r>
              <a:rPr kumimoji="0" lang="en-US" sz="1800" b="0" i="0" u="none" strike="noStrike" kern="1200" cap="none" spc="0" normalizeH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support some index types (BRIN, Hash, etc.)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64C457B7-597C-B955-BA32-CD520A3926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66936" y="3393102"/>
            <a:ext cx="5137503" cy="5232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>
                <a:ln>
                  <a:noFill/>
                </a:ln>
                <a:effectLst/>
                <a:latin typeface="JetBrains Mono"/>
              </a:rPr>
              <a:t>result = </a:t>
            </a:r>
            <a:r>
              <a:rPr kumimoji="0" lang="en-US" altLang="en-US" sz="2800" b="0" i="0" u="none" strike="noStrike" cap="none" normalizeH="0" baseline="0" err="1">
                <a:ln>
                  <a:noFill/>
                </a:ln>
                <a:effectLst/>
                <a:latin typeface="JetBrains Mono"/>
              </a:rPr>
              <a:t>index.</a:t>
            </a:r>
            <a:r>
              <a:rPr kumimoji="0" lang="en-US" altLang="en-US" sz="2800" b="0" i="0" u="none" strike="noStrike" cap="none" normalizeH="0" baseline="0" err="1">
                <a:ln>
                  <a:noFill/>
                </a:ln>
                <a:solidFill>
                  <a:schemeClr val="accent1"/>
                </a:solidFill>
                <a:effectLst/>
                <a:latin typeface="JetBrains Mono"/>
              </a:rPr>
              <a:t>get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effectLst/>
                <a:latin typeface="JetBrains Mono"/>
              </a:rPr>
              <a:t>(</a:t>
            </a:r>
            <a:r>
              <a:rPr kumimoji="0" lang="en-US" altLang="en-US" sz="2800" b="0" i="0" u="none" strike="noStrike" cap="none" normalizeH="0" baseline="0" err="1">
                <a:ln>
                  <a:noFill/>
                </a:ln>
                <a:effectLst/>
                <a:latin typeface="JetBrains Mono"/>
              </a:rPr>
              <a:t>target_value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effectLst/>
                <a:latin typeface="JetBrains Mono"/>
              </a:rPr>
              <a:t>, [])</a:t>
            </a:r>
            <a:endParaRPr kumimoji="0" lang="en-US" altLang="en-US" sz="60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33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78823A-FCDD-10AC-692E-6DC3327C24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595ED08B-576F-D6CF-97CF-38399E4415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7A2E813-0EF7-3989-6D77-CE4F428AB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2285369-C7C6-3ED3-736B-39FA62F52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83797F05-47C7-0419-B236-A3B7BD353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6AA941A-2474-5480-5B3C-E5345A31D6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C34706-7693-1379-740D-AE89A59EB746}"/>
              </a:ext>
            </a:extLst>
          </p:cNvPr>
          <p:cNvSpPr txBox="1">
            <a:spLocks/>
          </p:cNvSpPr>
          <p:nvPr/>
        </p:nvSpPr>
        <p:spPr>
          <a:xfrm>
            <a:off x="492370" y="605896"/>
            <a:ext cx="3084844" cy="56462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4 Types of Scan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9753246-0FF5-F23C-E78F-3930498B3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F8ADE2-BC83-52AD-25C5-C73E59D66F28}"/>
              </a:ext>
            </a:extLst>
          </p:cNvPr>
          <p:cNvSpPr txBox="1"/>
          <p:nvPr/>
        </p:nvSpPr>
        <p:spPr>
          <a:xfrm>
            <a:off x="4464772" y="717757"/>
            <a:ext cx="6413663" cy="3037675"/>
          </a:xfrm>
          <a:prstGeom prst="rect">
            <a:avLst/>
          </a:prstGeom>
        </p:spPr>
        <p:txBody>
          <a:bodyPr vert="horz" lIns="0" tIns="45720" rIns="0" bIns="45720" rtlCol="0" anchor="ctr">
            <a:normAutofit fontScale="925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2500"/>
              </a:spcBef>
              <a:spcAft>
                <a:spcPts val="0"/>
              </a:spcAft>
              <a:buClr>
                <a:srgbClr val="E48312"/>
              </a:buClr>
              <a:buSzTx/>
              <a:buFont typeface="Calibri" panose="020F050202020403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4. Bitmap Index Scan</a:t>
            </a:r>
            <a:b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2500"/>
              </a:spcBef>
              <a:spcAft>
                <a:spcPts val="0"/>
              </a:spcAft>
              <a:buClr>
                <a:srgbClr val="E4831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/>
              </a:rPr>
              <a:t>Used when more data needs to be pulled than</a:t>
            </a:r>
            <a:r>
              <a:rPr lang="he-IL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/>
              </a:rPr>
              <a:t> 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/>
              </a:rPr>
              <a:t>a regular index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2500"/>
              </a:spcBef>
              <a:spcAft>
                <a:spcPts val="0"/>
              </a:spcAft>
              <a:buClr>
                <a:srgbClr val="E4831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he-IL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/>
              </a:rPr>
              <a:t> Multi-condition</a:t>
            </a:r>
            <a:endParaRPr lang="en-US" dirty="0">
              <a:solidFill>
                <a:srgbClr val="000000">
                  <a:lumMod val="75000"/>
                  <a:lumOff val="25000"/>
                </a:srgbClr>
              </a:solidFill>
              <a:latin typeface="Calibri" panose="020F0502020204030204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2500"/>
              </a:spcBef>
              <a:spcAft>
                <a:spcPts val="0"/>
              </a:spcAft>
              <a:buClr>
                <a:srgbClr val="E4831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/>
              </a:rPr>
              <a:t>Around 20-30%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2500"/>
              </a:spcBef>
              <a:spcAft>
                <a:spcPts val="0"/>
              </a:spcAft>
              <a:buClr>
                <a:srgbClr val="E4831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  <a:latin typeface="Calibri" panose="020F0502020204030204"/>
              </a:rPr>
              <a:t>Requires extra space</a:t>
            </a:r>
            <a:endParaRPr lang="he-IL" dirty="0">
              <a:solidFill>
                <a:srgbClr val="000000">
                  <a:lumMod val="75000"/>
                  <a:lumOff val="25000"/>
                </a:srgbClr>
              </a:solidFill>
              <a:latin typeface="Calibri" panose="020F0502020204030204"/>
            </a:endParaRPr>
          </a:p>
          <a:p>
            <a:pPr marL="285750" lvl="0" indent="-285750" defTabSz="914400">
              <a:lnSpc>
                <a:spcPct val="90000"/>
              </a:lnSpc>
              <a:spcBef>
                <a:spcPts val="2500"/>
              </a:spcBef>
              <a:buClr>
                <a:srgbClr val="E48312"/>
              </a:buClr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</a:rPr>
              <a:t>Does not support some index types (BRIN, Hash, etc.)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2500"/>
              </a:spcBef>
              <a:spcAft>
                <a:spcPts val="0"/>
              </a:spcAft>
              <a:buClr>
                <a:srgbClr val="E48312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>
              <a:solidFill>
                <a:srgbClr val="000000">
                  <a:lumMod val="75000"/>
                  <a:lumOff val="25000"/>
                </a:srgbClr>
              </a:solidFill>
              <a:latin typeface="Calibri" panose="020F0502020204030204"/>
            </a:endParaRPr>
          </a:p>
        </p:txBody>
      </p:sp>
      <p:pic>
        <p:nvPicPr>
          <p:cNvPr id="4098" name="Picture 2" descr="postgresql bitmap scan">
            <a:extLst>
              <a:ext uri="{FF2B5EF4-FFF2-40B4-BE49-F238E27FC236}">
                <a16:creationId xmlns:a16="http://schemas.microsoft.com/office/drawing/2014/main" id="{D384A152-D88A-256B-6D27-7DD0F3C6EA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8774" y="3437527"/>
            <a:ext cx="6280379" cy="3214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22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scan">
            <a:extLst>
              <a:ext uri="{FF2B5EF4-FFF2-40B4-BE49-F238E27FC236}">
                <a16:creationId xmlns:a16="http://schemas.microsoft.com/office/drawing/2014/main" id="{D451692F-0BA9-034D-21B5-1836DA370B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07"/>
          <a:stretch>
            <a:fillRect/>
          </a:stretch>
        </p:blipFill>
        <p:spPr>
          <a:xfrm>
            <a:off x="1735074" y="1310640"/>
            <a:ext cx="8721851" cy="49060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9D2ADB6-D89B-895D-C75A-F1A9A1D8FB9A}"/>
              </a:ext>
            </a:extLst>
          </p:cNvPr>
          <p:cNvSpPr txBox="1"/>
          <p:nvPr/>
        </p:nvSpPr>
        <p:spPr>
          <a:xfrm>
            <a:off x="3617633" y="179653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</a:rPr>
              <a:t>How is a scan type chosen?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E2129F-1270-D4B2-912A-86B5765FDDA3}"/>
              </a:ext>
            </a:extLst>
          </p:cNvPr>
          <p:cNvSpPr txBox="1"/>
          <p:nvPr/>
        </p:nvSpPr>
        <p:spPr>
          <a:xfrm>
            <a:off x="1096616" y="1310640"/>
            <a:ext cx="638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Cost</a:t>
            </a:r>
          </a:p>
        </p:txBody>
      </p:sp>
    </p:spTree>
    <p:extLst>
      <p:ext uri="{BB962C8B-B14F-4D97-AF65-F5344CB8AC3E}">
        <p14:creationId xmlns:p14="http://schemas.microsoft.com/office/powerpoint/2010/main" val="312581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60FCF5-4AFC-43CD-E66C-FB75AF3EA2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6C0C25-5C43-57EC-A9AC-52059C75DB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683D497-2173-AAA6-EB7D-B5EB86CCB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4150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374A5B-0260-D5D3-8C84-89FBB3C78A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2823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1FA17EE-3EF9-5876-F2F8-407C07355F08}"/>
              </a:ext>
            </a:extLst>
          </p:cNvPr>
          <p:cNvSpPr txBox="1"/>
          <p:nvPr/>
        </p:nvSpPr>
        <p:spPr>
          <a:xfrm>
            <a:off x="688802" y="444147"/>
            <a:ext cx="6172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000080"/>
                </a:solidFill>
                <a:latin typeface="Consolas" panose="020B0609020204030204" pitchFamily="49" charset="0"/>
              </a:rPr>
              <a:t>count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(*)</a:t>
            </a:r>
          </a:p>
          <a:p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orders</a:t>
            </a:r>
          </a:p>
          <a:p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</a:rPr>
              <a:t>where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</a:rPr>
              <a:t>Year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order_date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 =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2020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79657C-C13B-CE3B-D623-57F801C04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72" y="2067655"/>
            <a:ext cx="8018354" cy="274765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025D81C-E5D9-5AE6-A453-BDC3A0ED11AD}"/>
              </a:ext>
            </a:extLst>
          </p:cNvPr>
          <p:cNvSpPr>
            <a:spLocks/>
          </p:cNvSpPr>
          <p:nvPr/>
        </p:nvSpPr>
        <p:spPr>
          <a:xfrm>
            <a:off x="2480543" y="3422028"/>
            <a:ext cx="1294359" cy="321013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B309D7C-C6E1-EB7E-E751-53732FAF4BA9}"/>
              </a:ext>
            </a:extLst>
          </p:cNvPr>
          <p:cNvSpPr>
            <a:spLocks/>
          </p:cNvSpPr>
          <p:nvPr/>
        </p:nvSpPr>
        <p:spPr>
          <a:xfrm>
            <a:off x="5081035" y="3439802"/>
            <a:ext cx="1692417" cy="319937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975272-3E10-5197-40C2-ACBA4DF86566}"/>
              </a:ext>
            </a:extLst>
          </p:cNvPr>
          <p:cNvSpPr/>
          <p:nvPr/>
        </p:nvSpPr>
        <p:spPr>
          <a:xfrm>
            <a:off x="1226523" y="3422028"/>
            <a:ext cx="534736" cy="32568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2404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6" grpId="0" animBg="1"/>
      <p:bldP spid="9" grpId="0" animBg="1"/>
      <p:bldP spid="1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1C7CC8-FC44-484D-FE7F-4D4FF19C3A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C35B537-8E8C-6017-4A00-195EC8EE3F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4C27A4-17AA-DDED-8D0C-639B93339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4150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EE5FDA6-50E0-0749-78C2-70F1E2503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2823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28DFCDC-910E-1142-5836-179F091E0D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35" y="2632834"/>
            <a:ext cx="7790354" cy="21744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B8C9716-7151-5DA1-5916-8A030D117CFF}"/>
              </a:ext>
            </a:extLst>
          </p:cNvPr>
          <p:cNvSpPr>
            <a:spLocks/>
          </p:cNvSpPr>
          <p:nvPr/>
        </p:nvSpPr>
        <p:spPr>
          <a:xfrm>
            <a:off x="651753" y="3705474"/>
            <a:ext cx="1167319" cy="20428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C014B12-D8E0-B576-E654-D7F57A7850E9}"/>
              </a:ext>
            </a:extLst>
          </p:cNvPr>
          <p:cNvSpPr txBox="1"/>
          <p:nvPr/>
        </p:nvSpPr>
        <p:spPr>
          <a:xfrm>
            <a:off x="735187" y="582131"/>
            <a:ext cx="77903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000080"/>
                </a:solidFill>
                <a:latin typeface="Consolas" panose="020B0609020204030204" pitchFamily="49" charset="0"/>
              </a:rPr>
              <a:t>count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(*)</a:t>
            </a:r>
          </a:p>
          <a:p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orders</a:t>
            </a:r>
          </a:p>
          <a:p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</a:rPr>
              <a:t>where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order_date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&gt;=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'2020-01-01'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</a:rPr>
              <a:t>  and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order_date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&lt; 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'2021-01-01'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289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2ABB703-2B0E-4C3B-B4A2-F3973548E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 descr="Question mark">
            <a:extLst>
              <a:ext uri="{FF2B5EF4-FFF2-40B4-BE49-F238E27FC236}">
                <a16:creationId xmlns:a16="http://schemas.microsoft.com/office/drawing/2014/main" id="{638C982A-EC17-6E1A-4257-CFFD5158F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5132" y="645106"/>
            <a:ext cx="5247747" cy="5247747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C21570E-E159-49A6-9891-FA397B7A9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11684" y="2086188"/>
            <a:ext cx="474880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2DFC18B-DB90-1353-5E84-B58D483BAE84}"/>
              </a:ext>
            </a:extLst>
          </p:cNvPr>
          <p:cNvSpPr txBox="1"/>
          <p:nvPr/>
        </p:nvSpPr>
        <p:spPr>
          <a:xfrm>
            <a:off x="6411684" y="2198914"/>
            <a:ext cx="5127172" cy="367018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z="8000">
                <a:solidFill>
                  <a:schemeClr val="tx1">
                    <a:lumMod val="75000"/>
                    <a:lumOff val="25000"/>
                  </a:schemeClr>
                </a:solidFill>
              </a:rPr>
              <a:t>Questions?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95DA498-D9A2-4DA9-B9DA-B3776E08C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2A73093-4B9D-420D-B17E-52293703A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811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1" name="Rectangle 100">
            <a:extLst>
              <a:ext uri="{FF2B5EF4-FFF2-40B4-BE49-F238E27FC236}">
                <a16:creationId xmlns:a16="http://schemas.microsoft.com/office/drawing/2014/main" id="{284B70D5-875B-433D-BDBD-1522A85D6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screenshot of a data&#10;&#10;AI-generated content may be incorrect.">
            <a:extLst>
              <a:ext uri="{FF2B5EF4-FFF2-40B4-BE49-F238E27FC236}">
                <a16:creationId xmlns:a16="http://schemas.microsoft.com/office/drawing/2014/main" id="{20F0E3A1-C673-BE59-B1F5-F645B5BAF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99" y="1785765"/>
            <a:ext cx="6909801" cy="3023038"/>
          </a:xfrm>
          <a:prstGeom prst="rect">
            <a:avLst/>
          </a:prstGeom>
        </p:spPr>
      </p:pic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C947DF4A-614C-4B4C-8B80-E5B9D8E8C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9">
            <a:extLst>
              <a:ext uri="{FF2B5EF4-FFF2-40B4-BE49-F238E27FC236}">
                <a16:creationId xmlns:a16="http://schemas.microsoft.com/office/drawing/2014/main" id="{23B2B781-5C21-7FA7-86FB-30DC24AA3489}"/>
              </a:ext>
            </a:extLst>
          </p:cNvPr>
          <p:cNvSpPr txBox="1">
            <a:spLocks/>
          </p:cNvSpPr>
          <p:nvPr/>
        </p:nvSpPr>
        <p:spPr>
          <a:xfrm>
            <a:off x="7859485" y="2198914"/>
            <a:ext cx="3690257" cy="367018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>
                <a:latin typeface="+mn-lt"/>
                <a:ea typeface="+mn-ea"/>
                <a:cs typeface="+mn-cs"/>
              </a:rPr>
              <a:t>How many orders were made in 2020?</a:t>
            </a: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1E299956-A9E7-4FC1-A0B1-D590CA973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17FC539C-B783-4B03-9F9E-D13430F3F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48426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C6417104-D4C1-4710-9982-2154A7F484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2510D1-E36E-4870-5C3C-7FCD3BD52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9" y="4550229"/>
            <a:ext cx="10909073" cy="1057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>
                <a:solidFill>
                  <a:schemeClr val="tx1">
                    <a:lumMod val="85000"/>
                    <a:lumOff val="15000"/>
                  </a:schemeClr>
                </a:solidFill>
              </a:rPr>
              <a:t>Thanks</a:t>
            </a:r>
          </a:p>
        </p:txBody>
      </p:sp>
      <p:pic>
        <p:nvPicPr>
          <p:cNvPr id="6" name="Graphic 5" descr="Smiling Face with No Fill">
            <a:extLst>
              <a:ext uri="{FF2B5EF4-FFF2-40B4-BE49-F238E27FC236}">
                <a16:creationId xmlns:a16="http://schemas.microsoft.com/office/drawing/2014/main" id="{AFD46744-9F57-8F7E-6729-FA0C825790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64373" y="640080"/>
            <a:ext cx="3602736" cy="3602736"/>
          </a:xfrm>
          <a:prstGeom prst="rect">
            <a:avLst/>
          </a:prstGeom>
        </p:spPr>
      </p:pic>
      <p:sp>
        <p:nvSpPr>
          <p:cNvPr id="96" name="Rectangle 95">
            <a:extLst>
              <a:ext uri="{FF2B5EF4-FFF2-40B4-BE49-F238E27FC236}">
                <a16:creationId xmlns:a16="http://schemas.microsoft.com/office/drawing/2014/main" id="{626F1402-2DEC-4071-84AF-350C7BF0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3996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qr code on a screen&#10;&#10;AI-generated content may be incorrect.">
            <a:extLst>
              <a:ext uri="{FF2B5EF4-FFF2-40B4-BE49-F238E27FC236}">
                <a16:creationId xmlns:a16="http://schemas.microsoft.com/office/drawing/2014/main" id="{8B5314B1-7FB7-125A-0373-EC5C4C9DE2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1" r="7483"/>
          <a:stretch/>
        </p:blipFill>
        <p:spPr>
          <a:xfrm>
            <a:off x="6424891" y="640080"/>
            <a:ext cx="2712549" cy="3602736"/>
          </a:xfrm>
          <a:prstGeom prst="rect">
            <a:avLst/>
          </a:prstGeom>
        </p:spPr>
      </p:pic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04733B62-1719-4677-A612-CA0AC0AD7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tangle 97">
            <a:extLst>
              <a:ext uri="{FF2B5EF4-FFF2-40B4-BE49-F238E27FC236}">
                <a16:creationId xmlns:a16="http://schemas.microsoft.com/office/drawing/2014/main" id="{DA52A394-10F4-4AA5-90E4-634D1E919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07BDDC51-8BB2-42BE-8EA8-39B3E9AC1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1771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C8BB066-5E37-1B7F-5C73-FC9F879AC9E9}"/>
              </a:ext>
            </a:extLst>
          </p:cNvPr>
          <p:cNvSpPr txBox="1"/>
          <p:nvPr/>
        </p:nvSpPr>
        <p:spPr>
          <a:xfrm>
            <a:off x="1425677" y="3628801"/>
            <a:ext cx="832792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/>
            <a:r>
              <a:rPr lang="en-US" sz="3200" b="1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1" dirty="0"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(*)</a:t>
            </a:r>
          </a:p>
          <a:p>
            <a:pPr marL="0" marR="0"/>
            <a:r>
              <a:rPr lang="en-US" sz="3200" b="1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orders</a:t>
            </a:r>
          </a:p>
          <a:p>
            <a:pPr marL="0" marR="0"/>
            <a:r>
              <a:rPr lang="en-US" sz="3200" b="1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1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Year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o</a:t>
            </a:r>
            <a:r>
              <a:rPr lang="en-US" sz="3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rder_date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= </a:t>
            </a:r>
            <a:r>
              <a:rPr lang="en-US" sz="320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2020</a:t>
            </a:r>
            <a:r>
              <a:rPr lang="en-US" sz="320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EB41F0-3197-04BD-64E3-42E0CA14A386}"/>
              </a:ext>
            </a:extLst>
          </p:cNvPr>
          <p:cNvSpPr txBox="1"/>
          <p:nvPr/>
        </p:nvSpPr>
        <p:spPr>
          <a:xfrm>
            <a:off x="1425677" y="196930"/>
            <a:ext cx="9438967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/>
            <a:r>
              <a:rPr lang="en-US" sz="3200" b="1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b="1" dirty="0"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(*)</a:t>
            </a:r>
          </a:p>
          <a:p>
            <a:pPr marL="0" marR="0"/>
            <a:r>
              <a:rPr lang="en-US" sz="3200" b="1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orders</a:t>
            </a:r>
          </a:p>
          <a:p>
            <a:r>
              <a:rPr lang="en-US" sz="3200" b="1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order_date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&gt;= </a:t>
            </a:r>
            <a:r>
              <a:rPr lang="en-US" sz="3200" dirty="0">
                <a:solidFill>
                  <a:srgbClr val="008000"/>
                </a:solidFill>
                <a:latin typeface="Consolas" panose="020B0609020204030204" pitchFamily="49" charset="0"/>
              </a:rPr>
              <a:t>'2020-01-01'</a:t>
            </a:r>
            <a:endParaRPr lang="en-US" sz="32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200" b="1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	and</a:t>
            </a:r>
            <a:r>
              <a:rPr lang="en-US" sz="3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order_date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&lt;  </a:t>
            </a:r>
            <a:r>
              <a:rPr lang="en-US" sz="320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'2021-01-01'</a:t>
            </a:r>
            <a:r>
              <a:rPr lang="en-US" sz="320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7BDB05-3758-AED2-A362-FFCFCF519FC7}"/>
              </a:ext>
            </a:extLst>
          </p:cNvPr>
          <p:cNvSpPr txBox="1"/>
          <p:nvPr/>
        </p:nvSpPr>
        <p:spPr>
          <a:xfrm>
            <a:off x="1425677" y="248831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/>
              <a:t>Execution Time: </a:t>
            </a:r>
            <a:r>
              <a:rPr lang="en-US" b="1">
                <a:highlight>
                  <a:srgbClr val="FFFF00"/>
                </a:highlight>
              </a:rPr>
              <a:t>262 ms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3CC690-3348-D03F-5FCA-E05E8C6478A4}"/>
              </a:ext>
            </a:extLst>
          </p:cNvPr>
          <p:cNvSpPr txBox="1"/>
          <p:nvPr/>
        </p:nvSpPr>
        <p:spPr>
          <a:xfrm>
            <a:off x="1425677" y="541561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Execution Time: </a:t>
            </a:r>
            <a:r>
              <a:rPr lang="en-US" b="1" dirty="0">
                <a:highlight>
                  <a:srgbClr val="FFFF00"/>
                </a:highlight>
              </a:rPr>
              <a:t>931 ms</a:t>
            </a:r>
          </a:p>
        </p:txBody>
      </p:sp>
    </p:spTree>
    <p:extLst>
      <p:ext uri="{BB962C8B-B14F-4D97-AF65-F5344CB8AC3E}">
        <p14:creationId xmlns:p14="http://schemas.microsoft.com/office/powerpoint/2010/main" val="575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6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6" name="Rectangle 3185">
            <a:extLst>
              <a:ext uri="{FF2B5EF4-FFF2-40B4-BE49-F238E27FC236}">
                <a16:creationId xmlns:a16="http://schemas.microsoft.com/office/drawing/2014/main" id="{CF6BB2E5-F5C5-4876-9282-B0246E0357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188" name="Rectangle 3187">
            <a:extLst>
              <a:ext uri="{FF2B5EF4-FFF2-40B4-BE49-F238E27FC236}">
                <a16:creationId xmlns:a16="http://schemas.microsoft.com/office/drawing/2014/main" id="{6E53EAE7-3851-4CE7-BE81-EF90F19EF0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3190" name="Straight Connector 3189">
            <a:extLst>
              <a:ext uri="{FF2B5EF4-FFF2-40B4-BE49-F238E27FC236}">
                <a16:creationId xmlns:a16="http://schemas.microsoft.com/office/drawing/2014/main" id="{5C5EFB6A-0AF1-46B2-B103-4AA6C7B31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92" name="Rectangle 3191">
            <a:extLst>
              <a:ext uri="{FF2B5EF4-FFF2-40B4-BE49-F238E27FC236}">
                <a16:creationId xmlns:a16="http://schemas.microsoft.com/office/drawing/2014/main" id="{B2DC992B-1830-40AC-ABFA-9A6920DEE2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4" name="Rectangle 3193">
            <a:extLst>
              <a:ext uri="{FF2B5EF4-FFF2-40B4-BE49-F238E27FC236}">
                <a16:creationId xmlns:a16="http://schemas.microsoft.com/office/drawing/2014/main" id="{D05C9F83-03C2-43E9-BAE8-96115B649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581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196" name="Rectangle 3195">
            <a:extLst>
              <a:ext uri="{FF2B5EF4-FFF2-40B4-BE49-F238E27FC236}">
                <a16:creationId xmlns:a16="http://schemas.microsoft.com/office/drawing/2014/main" id="{E3F072C8-25D0-4A13-A730-1B6DB98630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5339824" y="0"/>
            <a:ext cx="68583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178" name="TextBox 3177">
            <a:extLst>
              <a:ext uri="{FF2B5EF4-FFF2-40B4-BE49-F238E27FC236}">
                <a16:creationId xmlns:a16="http://schemas.microsoft.com/office/drawing/2014/main" id="{3ECF2BE6-C75F-C002-4F5E-A26F07954103}"/>
              </a:ext>
            </a:extLst>
          </p:cNvPr>
          <p:cNvSpPr txBox="1"/>
          <p:nvPr/>
        </p:nvSpPr>
        <p:spPr>
          <a:xfrm>
            <a:off x="5791452" y="0"/>
            <a:ext cx="5542398" cy="3566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b="1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Mendy, </a:t>
            </a:r>
            <a:br>
              <a:rPr lang="en-US" sz="5000" b="1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5000" b="1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BI &amp; Data Developer</a:t>
            </a:r>
          </a:p>
          <a:p>
            <a:pPr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endParaRPr lang="en-US" sz="5000" spc="-5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CF4159AE-F96B-BE2F-3D50-A23AF4CD8E26}"/>
              </a:ext>
            </a:extLst>
          </p:cNvPr>
          <p:cNvSpPr txBox="1"/>
          <p:nvPr/>
        </p:nvSpPr>
        <p:spPr>
          <a:xfrm>
            <a:off x="5961343" y="4455620"/>
            <a:ext cx="5542399" cy="19427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j-lt"/>
              </a:rPr>
              <a:t>Focused on data pipelines and processes,</a:t>
            </a:r>
            <a:br>
              <a:rPr lang="en-US" b="1" dirty="0">
                <a:solidFill>
                  <a:schemeClr val="bg1"/>
                </a:solidFill>
                <a:latin typeface="+mj-lt"/>
              </a:rPr>
            </a:br>
            <a:r>
              <a:rPr lang="en-US" b="1" dirty="0">
                <a:solidFill>
                  <a:schemeClr val="bg1"/>
                </a:solidFill>
                <a:latin typeface="+mj-lt"/>
              </a:rPr>
              <a:t>Using Python, Qlik, and SQL to analyze video data.</a:t>
            </a:r>
            <a:br>
              <a:rPr lang="en-US" b="1" dirty="0">
                <a:solidFill>
                  <a:schemeClr val="bg1"/>
                </a:solidFill>
                <a:latin typeface="+mj-lt"/>
              </a:rPr>
            </a:br>
            <a:br>
              <a:rPr lang="en-US" b="1" dirty="0">
                <a:solidFill>
                  <a:schemeClr val="bg1"/>
                </a:solidFill>
                <a:latin typeface="+mj-lt"/>
              </a:rPr>
            </a:br>
            <a:br>
              <a:rPr lang="en-US" b="1" dirty="0">
                <a:solidFill>
                  <a:schemeClr val="bg1"/>
                </a:solidFill>
                <a:latin typeface="+mj-lt"/>
              </a:rPr>
            </a:br>
            <a:r>
              <a:rPr lang="en-US" dirty="0">
                <a:solidFill>
                  <a:schemeClr val="bg1"/>
                </a:solidFill>
              </a:rPr>
              <a:t>contributing to Qlik open-source efforts</a:t>
            </a:r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3198" name="Straight Connector 3197">
            <a:extLst>
              <a:ext uri="{FF2B5EF4-FFF2-40B4-BE49-F238E27FC236}">
                <a16:creationId xmlns:a16="http://schemas.microsoft.com/office/drawing/2014/main" id="{53A2B207-9E37-4BF3-A4E8-A8AAEF378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61343" y="4343400"/>
            <a:ext cx="5202616" cy="0"/>
          </a:xfrm>
          <a:prstGeom prst="line">
            <a:avLst/>
          </a:prstGeom>
          <a:ln w="6350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2" descr="‪Briefcam Video Analytics Platform - DataExpert EN‬‏">
            <a:extLst>
              <a:ext uri="{FF2B5EF4-FFF2-40B4-BE49-F238E27FC236}">
                <a16:creationId xmlns:a16="http://schemas.microsoft.com/office/drawing/2014/main" id="{95D90C3F-08EC-94EE-46F9-625278482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56" b="9462"/>
          <a:stretch>
            <a:fillRect/>
          </a:stretch>
        </p:blipFill>
        <p:spPr bwMode="auto">
          <a:xfrm>
            <a:off x="1903022" y="4825416"/>
            <a:ext cx="2748544" cy="1201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Generated image">
            <a:extLst>
              <a:ext uri="{FF2B5EF4-FFF2-40B4-BE49-F238E27FC236}">
                <a16:creationId xmlns:a16="http://schemas.microsoft.com/office/drawing/2014/main" id="{F4380218-1959-2B98-0DD5-A03DDF2D62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3313" y="521208"/>
            <a:ext cx="3300984" cy="3300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9165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E92A53-C5B0-5776-0E1F-50372DC72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9" name="Rectangle 2078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2080" name="Rectangle 2079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cxnSp>
        <p:nvCxnSpPr>
          <p:cNvPr id="2081" name="Straight Connector 2080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82" name="Rectangle 2081">
            <a:extLst>
              <a:ext uri="{FF2B5EF4-FFF2-40B4-BE49-F238E27FC236}">
                <a16:creationId xmlns:a16="http://schemas.microsoft.com/office/drawing/2014/main" id="{284B70D5-875B-433D-BDBD-1522A85D6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Generated image">
            <a:extLst>
              <a:ext uri="{FF2B5EF4-FFF2-40B4-BE49-F238E27FC236}">
                <a16:creationId xmlns:a16="http://schemas.microsoft.com/office/drawing/2014/main" id="{1234A084-0C60-DBBE-279C-7C484A0721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31696" y="640081"/>
            <a:ext cx="5314406" cy="5314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83" name="Straight Connector 2082">
            <a:extLst>
              <a:ext uri="{FF2B5EF4-FFF2-40B4-BE49-F238E27FC236}">
                <a16:creationId xmlns:a16="http://schemas.microsoft.com/office/drawing/2014/main" id="{C947DF4A-614C-4B4C-8B80-E5B9D8E8C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C517F2A-9C3C-3E22-6BAB-86DCAA7B815B}"/>
              </a:ext>
            </a:extLst>
          </p:cNvPr>
          <p:cNvSpPr txBox="1"/>
          <p:nvPr/>
        </p:nvSpPr>
        <p:spPr>
          <a:xfrm>
            <a:off x="7859485" y="2198914"/>
            <a:ext cx="3690257" cy="367018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z="60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Why should we care about the database?</a:t>
            </a:r>
            <a:endParaRPr lang="en-US" sz="6000" b="1" spc="-5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084" name="Rectangle 2083">
            <a:extLst>
              <a:ext uri="{FF2B5EF4-FFF2-40B4-BE49-F238E27FC236}">
                <a16:creationId xmlns:a16="http://schemas.microsoft.com/office/drawing/2014/main" id="{1E299956-A9E7-4FC1-A0B1-D590CA973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2085" name="Rectangle 2084">
            <a:extLst>
              <a:ext uri="{FF2B5EF4-FFF2-40B4-BE49-F238E27FC236}">
                <a16:creationId xmlns:a16="http://schemas.microsoft.com/office/drawing/2014/main" id="{17FC539C-B783-4B03-9F9E-D13430F3F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04898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093992B-D7A7-1FA3-22A1-5556178DCF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16826" y="0"/>
            <a:ext cx="5246492" cy="3502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D4B2E90-4F6C-07B4-762F-99E21723E072}"/>
              </a:ext>
            </a:extLst>
          </p:cNvPr>
          <p:cNvSpPr txBox="1"/>
          <p:nvPr/>
        </p:nvSpPr>
        <p:spPr>
          <a:xfrm>
            <a:off x="2270579" y="4040374"/>
            <a:ext cx="765084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66FF"/>
                </a:solidFill>
                <a:latin typeface="Consolas" panose="020B0609020204030204" pitchFamily="49" charset="0"/>
              </a:rPr>
              <a:t>with</a:t>
            </a:r>
            <a:r>
              <a:rPr lang="en-US" b="1" dirty="0">
                <a:latin typeface="Consolas" panose="020B0609020204030204" pitchFamily="49" charset="0"/>
              </a:rPr>
              <a:t> open(…)</a:t>
            </a:r>
          </a:p>
          <a:p>
            <a:endParaRPr lang="en-US" b="1" dirty="0">
              <a:latin typeface="Consolas" panose="020B0609020204030204" pitchFamily="49" charset="0"/>
            </a:endParaRPr>
          </a:p>
          <a:p>
            <a:r>
              <a:rPr lang="en-US" b="1" dirty="0">
                <a:latin typeface="Consolas" panose="020B0609020204030204" pitchFamily="49" charset="0"/>
              </a:rPr>
              <a:t>count = </a:t>
            </a:r>
            <a:r>
              <a:rPr lang="en-US" b="1" dirty="0">
                <a:solidFill>
                  <a:schemeClr val="accent1"/>
                </a:solidFill>
                <a:latin typeface="Consolas" panose="020B0609020204030204" pitchFamily="49" charset="0"/>
              </a:rPr>
              <a:t>0</a:t>
            </a:r>
          </a:p>
          <a:p>
            <a:r>
              <a:rPr lang="en-US" b="1" dirty="0">
                <a:solidFill>
                  <a:srgbClr val="0066FF"/>
                </a:solidFill>
                <a:latin typeface="Consolas" panose="020B0609020204030204" pitchFamily="49" charset="0"/>
              </a:rPr>
              <a:t>for</a:t>
            </a:r>
            <a:r>
              <a:rPr lang="en-US" b="1" dirty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order</a:t>
            </a:r>
            <a:r>
              <a:rPr lang="en-US" b="1" dirty="0"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0066FF"/>
                </a:solidFill>
                <a:latin typeface="Consolas" panose="020B0609020204030204" pitchFamily="49" charset="0"/>
              </a:rPr>
              <a:t>in</a:t>
            </a:r>
            <a:r>
              <a:rPr lang="en-US" b="1" dirty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orders</a:t>
            </a:r>
            <a:r>
              <a:rPr lang="en-US" b="1" dirty="0">
                <a:latin typeface="Consolas" panose="020B0609020204030204" pitchFamily="49" charset="0"/>
              </a:rPr>
              <a:t>:</a:t>
            </a:r>
          </a:p>
          <a:p>
            <a:r>
              <a:rPr lang="en-US" b="1" dirty="0">
                <a:latin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0066FF"/>
                </a:solidFill>
                <a:latin typeface="Consolas" panose="020B0609020204030204" pitchFamily="49" charset="0"/>
              </a:rPr>
              <a:t>if</a:t>
            </a:r>
            <a:r>
              <a:rPr lang="en-US" b="1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'2020-01-01'</a:t>
            </a:r>
            <a:r>
              <a:rPr lang="en-US" b="1" dirty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&lt;</a:t>
            </a:r>
            <a:r>
              <a:rPr lang="en-US" b="1" dirty="0">
                <a:latin typeface="Consolas" panose="020B0609020204030204" pitchFamily="49" charset="0"/>
              </a:rPr>
              <a:t>= </a:t>
            </a:r>
            <a:r>
              <a:rPr lang="en-US" dirty="0">
                <a:latin typeface="Consolas" panose="020B0609020204030204" pitchFamily="49" charset="0"/>
              </a:rPr>
              <a:t>order[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'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order_date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'</a:t>
            </a:r>
            <a:r>
              <a:rPr lang="en-US" dirty="0">
                <a:latin typeface="Consolas" panose="020B0609020204030204" pitchFamily="49" charset="0"/>
              </a:rPr>
              <a:t>]</a:t>
            </a:r>
            <a:r>
              <a:rPr lang="en-US" b="1" dirty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&lt;=</a:t>
            </a:r>
            <a:r>
              <a:rPr lang="en-US" b="1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'2021-01-01'</a:t>
            </a:r>
            <a:r>
              <a:rPr lang="en-US" b="1" dirty="0">
                <a:latin typeface="Consolas" panose="020B0609020204030204" pitchFamily="49" charset="0"/>
              </a:rPr>
              <a:t>:</a:t>
            </a:r>
          </a:p>
          <a:p>
            <a:r>
              <a:rPr lang="en-US" b="1" dirty="0">
                <a:latin typeface="Consolas" panose="020B0609020204030204" pitchFamily="49" charset="0"/>
              </a:rPr>
              <a:t>        count </a:t>
            </a:r>
            <a:r>
              <a:rPr lang="en-US" dirty="0">
                <a:latin typeface="Consolas" panose="020B0609020204030204" pitchFamily="49" charset="0"/>
              </a:rPr>
              <a:t>+=</a:t>
            </a:r>
            <a:r>
              <a:rPr lang="en-US" b="1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753193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6B6B0E-9CC4-6A73-9110-4E932EBE8F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" name="Rectangle 3095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3098" name="Rectangle 3097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cxnSp>
        <p:nvCxnSpPr>
          <p:cNvPr id="3100" name="Straight Connector 3099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02" name="Rectangle 3101">
            <a:extLst>
              <a:ext uri="{FF2B5EF4-FFF2-40B4-BE49-F238E27FC236}">
                <a16:creationId xmlns:a16="http://schemas.microsoft.com/office/drawing/2014/main" id="{C4AAA502-5435-489E-9538-3A40E6C714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E20C11-789F-C574-77E9-D74C48A64469}"/>
              </a:ext>
            </a:extLst>
          </p:cNvPr>
          <p:cNvSpPr txBox="1"/>
          <p:nvPr/>
        </p:nvSpPr>
        <p:spPr>
          <a:xfrm>
            <a:off x="639890" y="4558639"/>
            <a:ext cx="10909073" cy="10576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SQL tells </a:t>
            </a:r>
            <a:r>
              <a:rPr lang="en-US" sz="6000" b="1" i="1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what</a:t>
            </a:r>
            <a:r>
              <a:rPr lang="en-US" sz="6000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, not </a:t>
            </a:r>
            <a:r>
              <a:rPr lang="en-US" sz="6000" b="1" i="1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how</a:t>
            </a:r>
            <a:endParaRPr lang="en-US" sz="6000" b="1" spc="-5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074" name="Picture 2" descr="Two men sitting at a desk looking at a black box&#10;&#10;AI-generated content may be incorrect.">
            <a:extLst>
              <a:ext uri="{FF2B5EF4-FFF2-40B4-BE49-F238E27FC236}">
                <a16:creationId xmlns:a16="http://schemas.microsoft.com/office/drawing/2014/main" id="{EC30DAEE-99BA-54EE-B842-058237184F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80207" y="283464"/>
            <a:ext cx="5397357" cy="3602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104" name="Straight Connector 3103">
            <a:extLst>
              <a:ext uri="{FF2B5EF4-FFF2-40B4-BE49-F238E27FC236}">
                <a16:creationId xmlns:a16="http://schemas.microsoft.com/office/drawing/2014/main" id="{C9AC0290-4702-4519-B0F4-C2A468809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06" name="Rectangle 3105">
            <a:extLst>
              <a:ext uri="{FF2B5EF4-FFF2-40B4-BE49-F238E27FC236}">
                <a16:creationId xmlns:a16="http://schemas.microsoft.com/office/drawing/2014/main" id="{DE42378B-2E28-4810-8421-7A473A40E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3108" name="Rectangle 3107">
            <a:extLst>
              <a:ext uri="{FF2B5EF4-FFF2-40B4-BE49-F238E27FC236}">
                <a16:creationId xmlns:a16="http://schemas.microsoft.com/office/drawing/2014/main" id="{0D91DD17-237F-4811-BC0E-128EB1BD7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9844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775443-2A05-4704-BEE2-0AAC5FC241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7BC290-3577-B7BC-0583-6CD085B0B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A8F90C-6F28-5E09-C4A4-9F6058AE8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4150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B667A49-1891-322D-72CB-75D1BD95A6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2823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D7AEFB-8A79-5D9F-4042-EA82BE711DFB}"/>
              </a:ext>
            </a:extLst>
          </p:cNvPr>
          <p:cNvSpPr txBox="1"/>
          <p:nvPr/>
        </p:nvSpPr>
        <p:spPr>
          <a:xfrm>
            <a:off x="481386" y="138634"/>
            <a:ext cx="60114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EXPLAIN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F54F50-771C-7400-B6CF-1A04BDF64451}"/>
              </a:ext>
            </a:extLst>
          </p:cNvPr>
          <p:cNvSpPr txBox="1"/>
          <p:nvPr/>
        </p:nvSpPr>
        <p:spPr>
          <a:xfrm>
            <a:off x="481386" y="4090321"/>
            <a:ext cx="717005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Execution </a:t>
            </a:r>
            <a:r>
              <a:rPr lang="en-US" sz="2400" dirty="0">
                <a:highlight>
                  <a:srgbClr val="FFFF00"/>
                </a:highlight>
              </a:rPr>
              <a:t>plan</a:t>
            </a:r>
            <a:br>
              <a:rPr lang="en-US" sz="2400" dirty="0"/>
            </a:b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How tables are </a:t>
            </a:r>
            <a:r>
              <a:rPr lang="en-US" sz="2400" dirty="0">
                <a:highlight>
                  <a:srgbClr val="FFFF00"/>
                </a:highlight>
              </a:rPr>
              <a:t>scanned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Estimates execution </a:t>
            </a:r>
            <a:r>
              <a:rPr lang="en-US" sz="2400" dirty="0">
                <a:highlight>
                  <a:srgbClr val="FFFF00"/>
                </a:highlight>
              </a:rPr>
              <a:t>costs</a:t>
            </a:r>
            <a:r>
              <a:rPr lang="en-US" sz="2400" dirty="0"/>
              <a:t>.</a:t>
            </a:r>
            <a:endParaRPr lang="he-IL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92F4A7-5C2D-EE54-22AF-0CE2EF854806}"/>
              </a:ext>
            </a:extLst>
          </p:cNvPr>
          <p:cNvSpPr txBox="1"/>
          <p:nvPr/>
        </p:nvSpPr>
        <p:spPr>
          <a:xfrm>
            <a:off x="514798" y="1108265"/>
            <a:ext cx="60992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EXPLAIN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(ANALYZE, </a:t>
            </a:r>
            <a:r>
              <a:rPr lang="en-US" sz="1800" dirty="0">
                <a:solidFill>
                  <a:srgbClr val="800000"/>
                </a:solidFill>
                <a:latin typeface="Consolas" panose="020B0609020204030204" pitchFamily="49" charset="0"/>
              </a:rPr>
              <a:t>BUFFERS</a:t>
            </a:r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…)</a:t>
            </a:r>
          </a:p>
          <a:p>
            <a:pPr algn="l"/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</a:p>
          <a:p>
            <a:pPr algn="l"/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my_table</a:t>
            </a:r>
            <a:endParaRPr lang="en-US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algn="l"/>
            <a:r>
              <a:rPr lang="en-US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where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...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66849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45BEC5-A681-B26A-33DB-EBAD9E312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4B91A17-6E82-76D3-5BB4-665FC9B2B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C2A691-EF82-4338-A054-8D5877EDA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4150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48BDF2-BC3C-DAB7-E979-4C2A97024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2823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F83FDE-965B-8321-0096-F3B2E115576E}"/>
              </a:ext>
            </a:extLst>
          </p:cNvPr>
          <p:cNvSpPr txBox="1"/>
          <p:nvPr/>
        </p:nvSpPr>
        <p:spPr>
          <a:xfrm>
            <a:off x="688802" y="444147"/>
            <a:ext cx="6172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</a:rPr>
              <a:t>explain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</a:rPr>
              <a:t>analyze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endParaRPr lang="en-US" b="1" dirty="0">
              <a:solidFill>
                <a:srgbClr val="800000"/>
              </a:solidFill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</a:rPr>
              <a:t>select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000080"/>
                </a:solidFill>
                <a:latin typeface="Consolas" panose="020B0609020204030204" pitchFamily="49" charset="0"/>
              </a:rPr>
              <a:t>count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(*)</a:t>
            </a:r>
          </a:p>
          <a:p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</a:rPr>
              <a:t>from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orders</a:t>
            </a:r>
          </a:p>
          <a:p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</a:rPr>
              <a:t>where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800000"/>
                </a:solidFill>
                <a:latin typeface="Consolas" panose="020B0609020204030204" pitchFamily="49" charset="0"/>
              </a:rPr>
              <a:t>Year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order_date</a:t>
            </a:r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) =</a:t>
            </a:r>
            <a:r>
              <a:rPr lang="en-US" b="1" dirty="0">
                <a:solidFill>
                  <a:srgbClr val="008000"/>
                </a:solidFill>
                <a:latin typeface="Consolas" panose="020B0609020204030204" pitchFamily="49" charset="0"/>
              </a:rPr>
              <a:t> 2020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  <a:endParaRPr lang="en-US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C9AC0C-6C25-2B41-97BD-C11F53B370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72" y="2067655"/>
            <a:ext cx="8018354" cy="274765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8966894-72C0-FA7C-7649-1DA88D0F210B}"/>
              </a:ext>
            </a:extLst>
          </p:cNvPr>
          <p:cNvSpPr>
            <a:spLocks/>
          </p:cNvSpPr>
          <p:nvPr/>
        </p:nvSpPr>
        <p:spPr>
          <a:xfrm>
            <a:off x="2480543" y="3422028"/>
            <a:ext cx="1294359" cy="321013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191EC29-F7B7-4CDD-175E-13627A3D79E7}"/>
              </a:ext>
            </a:extLst>
          </p:cNvPr>
          <p:cNvSpPr>
            <a:spLocks/>
          </p:cNvSpPr>
          <p:nvPr/>
        </p:nvSpPr>
        <p:spPr>
          <a:xfrm>
            <a:off x="5081035" y="3439802"/>
            <a:ext cx="1692417" cy="319937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908E2D-D6AC-BBA5-8845-7F91545B5A04}"/>
              </a:ext>
            </a:extLst>
          </p:cNvPr>
          <p:cNvSpPr/>
          <p:nvPr/>
        </p:nvSpPr>
        <p:spPr>
          <a:xfrm>
            <a:off x="1226523" y="3422028"/>
            <a:ext cx="534736" cy="32568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481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6" grpId="0" animBg="1"/>
      <p:bldP spid="9" grpId="0" animBg="1"/>
      <p:bldP spid="18" grpId="0" animBg="1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1_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3EAD11B-31BB-478F-84D2-81EB4749BA7A}">
  <we:reference id="de0f3744-f5e9-4abf-a7d1-a06e6c160b41" version="1.0.0.7" store="EXCatalog" storeType="EXCatalog"/>
  <we:alternateReferences/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2446</TotalTime>
  <Words>495</Words>
  <Application>Microsoft Office PowerPoint</Application>
  <PresentationFormat>Widescreen</PresentationFormat>
  <Paragraphs>90</Paragraphs>
  <Slides>20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Aptos</vt:lpstr>
      <vt:lpstr>Arial</vt:lpstr>
      <vt:lpstr>Calibri</vt:lpstr>
      <vt:lpstr>Calibri Light</vt:lpstr>
      <vt:lpstr>Calibri Light (Headings)</vt:lpstr>
      <vt:lpstr>Consolas</vt:lpstr>
      <vt:lpstr>JetBrains Mono</vt:lpstr>
      <vt:lpstr>Retrospect</vt:lpstr>
      <vt:lpstr>1_Retrospect</vt:lpstr>
      <vt:lpstr>From Disc to Result  Plans, Scans &amp; Costs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Mendy Stinmatz</dc:creator>
  <cp:lastModifiedBy>Mendy Stinmatz</cp:lastModifiedBy>
  <cp:revision>2</cp:revision>
  <dcterms:created xsi:type="dcterms:W3CDTF">2025-02-25T08:56:25Z</dcterms:created>
  <dcterms:modified xsi:type="dcterms:W3CDTF">2025-07-29T11:12:35Z</dcterms:modified>
</cp:coreProperties>
</file>

<file path=docProps/thumbnail.jpeg>
</file>